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81" r:id="rId4"/>
    <p:sldId id="272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78" r:id="rId13"/>
    <p:sldId id="304" r:id="rId14"/>
    <p:sldId id="260" r:id="rId15"/>
    <p:sldId id="279" r:id="rId16"/>
    <p:sldId id="280" r:id="rId17"/>
    <p:sldId id="282" r:id="rId18"/>
    <p:sldId id="262" r:id="rId19"/>
    <p:sldId id="264" r:id="rId20"/>
    <p:sldId id="283" r:id="rId21"/>
    <p:sldId id="284" r:id="rId22"/>
    <p:sldId id="287" r:id="rId23"/>
    <p:sldId id="286" r:id="rId24"/>
    <p:sldId id="285" r:id="rId25"/>
    <p:sldId id="288" r:id="rId26"/>
    <p:sldId id="263" r:id="rId27"/>
    <p:sldId id="265" r:id="rId28"/>
    <p:sldId id="289" r:id="rId29"/>
    <p:sldId id="302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68E30-E828-4A7D-A069-7231301EBC5C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C88F-FECC-41CC-B471-2A4B6E81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6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1;&#1079;&#1099;&#1082;%20&#1080;%20&#1095;&#1077;&#1083;&#1086;&#1074;&#1077;&#1082;.%20&#1071;&#1079;&#1099;&#1082;%20&#1080;%20&#1088;&#1077;&#1095;&#1100;\&#1054;&#1058;&#1050;&#1056;&#1067;&#1058;&#1067;&#1049;%20&#1059;&#1056;&#1054;&#1050;\Ledi_-_Sovershenstvo-Minus_(mp3.cc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n2651.html" TargetMode="External"/><Relationship Id="rId13" Type="http://schemas.openxmlformats.org/officeDocument/2006/relationships/hyperlink" Target="http://tolkslovar.ru/k2553.html" TargetMode="External"/><Relationship Id="rId18" Type="http://schemas.openxmlformats.org/officeDocument/2006/relationships/hyperlink" Target="http://tolkslovar.ru/r6354.html" TargetMode="External"/><Relationship Id="rId3" Type="http://schemas.openxmlformats.org/officeDocument/2006/relationships/image" Target="../media/image9.jpeg"/><Relationship Id="rId21" Type="http://schemas.openxmlformats.org/officeDocument/2006/relationships/hyperlink" Target="http://tolkslovar.ru/h368.html" TargetMode="External"/><Relationship Id="rId7" Type="http://schemas.openxmlformats.org/officeDocument/2006/relationships/hyperlink" Target="http://tolkslovar.ru/v4383.html" TargetMode="External"/><Relationship Id="rId12" Type="http://schemas.openxmlformats.org/officeDocument/2006/relationships/hyperlink" Target="http://tolkslovar.ru/p12486.html" TargetMode="External"/><Relationship Id="rId17" Type="http://schemas.openxmlformats.org/officeDocument/2006/relationships/hyperlink" Target="http://tolkslovar.ru/o2371.html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tolkslovar.ru/b5652.html" TargetMode="External"/><Relationship Id="rId20" Type="http://schemas.openxmlformats.org/officeDocument/2006/relationships/hyperlink" Target="http://tolkslovar.ru/k298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lkslovar.ru/o1056.html" TargetMode="External"/><Relationship Id="rId11" Type="http://schemas.openxmlformats.org/officeDocument/2006/relationships/hyperlink" Target="http://tolkslovar.ru/p3146.html" TargetMode="External"/><Relationship Id="rId5" Type="http://schemas.openxmlformats.org/officeDocument/2006/relationships/hyperlink" Target="http://tolkslovar.ru/v4376.html" TargetMode="External"/><Relationship Id="rId15" Type="http://schemas.openxmlformats.org/officeDocument/2006/relationships/hyperlink" Target="http://tolkslovar.ru/p14103.html" TargetMode="External"/><Relationship Id="rId10" Type="http://schemas.openxmlformats.org/officeDocument/2006/relationships/hyperlink" Target="http://tolkslovar.ru/v6358.html" TargetMode="External"/><Relationship Id="rId19" Type="http://schemas.openxmlformats.org/officeDocument/2006/relationships/hyperlink" Target="http://tolkslovar.ru/r1667.html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tolkslovar.ru/p21756.html" TargetMode="External"/><Relationship Id="rId14" Type="http://schemas.openxmlformats.org/officeDocument/2006/relationships/hyperlink" Target="http://tolkslovar.ru/i1295.html" TargetMode="External"/><Relationship Id="rId22" Type="http://schemas.openxmlformats.org/officeDocument/2006/relationships/hyperlink" Target="http://tolkslovar.ru/d1457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09016" y="733209"/>
            <a:ext cx="5479385" cy="232371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48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Урок русского языка </a:t>
            </a:r>
          </a:p>
          <a:p>
            <a:pPr algn="ctr">
              <a:lnSpc>
                <a:spcPts val="5800"/>
              </a:lnSpc>
            </a:pPr>
            <a:r>
              <a:rPr lang="ru-RU" sz="4800" i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5д </a:t>
            </a:r>
            <a:r>
              <a:rPr lang="ru-RU" sz="48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</a:p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Учитель Г.И. Хабибуллина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7986" y="780506"/>
            <a:ext cx="4635062" cy="836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Виды  глагола</a:t>
            </a:r>
          </a:p>
        </p:txBody>
      </p:sp>
      <p:pic>
        <p:nvPicPr>
          <p:cNvPr id="10" name="Рисунок 9" descr="Совершенный и несовершенный вид глагола - Картинка 12336/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45021"/>
            <a:ext cx="5864772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1503" y="4140926"/>
            <a:ext cx="5801710" cy="17927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Весь начищенный, степенный,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 мой самый  ……………………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Ledi_-_Sovershenstvo-Minus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4697" y="57846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3655" y="622851"/>
            <a:ext cx="4635062" cy="836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Виды  глагола</a:t>
            </a:r>
          </a:p>
        </p:txBody>
      </p:sp>
      <p:pic>
        <p:nvPicPr>
          <p:cNvPr id="13" name="Рисунок 12" descr="Совершенный и несовершенный вид глагола - Презентация 123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442" y="1422057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781505" y="3747752"/>
            <a:ext cx="5801710" cy="2038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Суетливый, нестепенный,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Ах, мой вид  ……………………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13" name="Рисунок 12" descr="Совершенный и несовершенный вид глагола - Картинка 12336/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349" y="865751"/>
            <a:ext cx="3182834" cy="22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овершенный и несовершенный вид глагола - Презентация 123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503" y="868456"/>
            <a:ext cx="3152641" cy="22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79714" y="3422469"/>
            <a:ext cx="721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ВИД -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526" y="6100353"/>
            <a:ext cx="683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http://tolkslovar.ru/v3140.html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85554" y="3500846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02675" y="3107484"/>
            <a:ext cx="6361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1. 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5" tooltip="Внешний - Поверхностный, лишенный глубины, внутреннего содержанияВнешний Относящ..."/>
              </a:rPr>
              <a:t>Внешний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6" tooltip="Облик - лицоликфизиономия..."/>
              </a:rPr>
              <a:t>облик,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7" tooltip="Внешность - 1. Внешний облик, наружность. 2. устар. Внешний, наружный вид чего-л...."/>
              </a:rPr>
              <a:t>внешность,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8" tooltip="Наружность - Внешний облик, видНаружность Внешний облик, вид..."/>
              </a:rPr>
              <a:t>наружность.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//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5" tooltip="Внешний - 1. Находящийся, расположенный вне, за пределами чего-л. (противоп.: вн..."/>
              </a:rPr>
              <a:t>Внешний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вид чего-л.,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9" tooltip="Производящий - Из прич. по знач. глаг.: производить (3)...."/>
              </a:rPr>
              <a:t>производящий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выгодное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0" tooltip="Впечатление - 1. Образ, отражение и т.п., оставляемые в сознании, в памяти чем-л. во..."/>
              </a:rPr>
              <a:t>впечатление.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2. То, что оказывается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1" tooltip="Перед - На некотором расстоянии от лицевой стороны чего-нибудь, напротив кого-..."/>
              </a:rPr>
              <a:t>перед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глазами, в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2" tooltip="Поле - Безлесная равнина, пространствоПоле Большая ровная площадка, пространс..."/>
              </a:rPr>
              <a:t>поле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зрения.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3. Открывающаяся взгляду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3" tooltip="Картина - 1. Произведение живописи в красках. 2. Кинематографический или телевиз..."/>
              </a:rPr>
              <a:t>картина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окружающей природы, местности. //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4" tooltip="Изображение - 1. Процесс действия по знач. глаг.: изображать (1), изобразить, изобра..."/>
              </a:rPr>
              <a:t>Изображение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природы, города и т.п. в рисунке, живописи, графике и т.п.; пейзаж.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89611" y="4512333"/>
            <a:ext cx="64530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5" tooltip="Понятие - 1. Логически оформленная мысль об общих существенных свойствах, связях..."/>
              </a:rPr>
              <a:t>Понятие,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обозначающее ряд предметов, явлений с одинаковыми признаками и входящее в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6" tooltip="Более - Особенно, наиболее; больше всего.Употр. как вводное словосочетание, по..."/>
              </a:rPr>
              <a:t>более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7" tooltip="Общее - То, что одинаково, сходно по виду, форме у двух, многих лиц, предметов..."/>
              </a:rPr>
              <a:t>общее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5" tooltip="Понятие -  - общее имя, имеющее относительно ясное и устой­чивое содержание и ср..."/>
              </a:rPr>
              <a:t>понятие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8" tooltip="Рода - в греческой мифологии дочь Посейдона и Галии, эпоним острова Родос...."/>
              </a:rPr>
              <a:t>рода.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19" tooltip="Разновидность - Тот, кто или то, что представляет видоизменение, частное проявление ка..."/>
              </a:rPr>
              <a:t>Разновидность,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тип.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5875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15737" y="5196013"/>
            <a:ext cx="65575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.Грамматическая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20" tooltip="Категория - Группа лиц, предметов, явлений, объединенных общностью каких-нибудь пр..."/>
              </a:rPr>
              <a:t>категория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глагола, </a:t>
            </a:r>
            <a:r>
              <a:rPr lang="ru-RU" sz="1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обозначающая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21" tooltip="Характер - Характер (от греч. character  -  черта, признак, примета, особенность)..."/>
              </a:rPr>
              <a:t>характер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протекания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7500"/>
                </a:solidFill>
                <a:effectLst/>
                <a:latin typeface="Bookman Old Style" pitchFamily="18" charset="0"/>
                <a:cs typeface="Arial" pitchFamily="34" charset="0"/>
                <a:hlinkClick r:id="rId22" tooltip="Действия - 1. Военные операции. 2. Поведение, поступки кого-л...."/>
              </a:rPr>
              <a:t>действия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в его отношении к результату, длительности, повторяемости и т.п. (в лингвистике).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5" grpId="0"/>
      <p:bldP spid="3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40526" y="6100353"/>
            <a:ext cx="683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http://tolkslovar.ru/v3140.html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85554" y="3500846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5875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727"/>
            <a:ext cx="93519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0167" y="953926"/>
            <a:ext cx="7252136" cy="23237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Виды  глагола:</a:t>
            </a:r>
          </a:p>
          <a:p>
            <a:pPr marL="742950" indent="-742950" algn="ctr">
              <a:lnSpc>
                <a:spcPts val="5800"/>
              </a:lnSpc>
              <a:buAutoNum type="arabicPeriod"/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верше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нн</a:t>
            </a: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ый ви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</a:p>
          <a:p>
            <a:pPr marL="742950" indent="-742950" algn="ctr">
              <a:lnSpc>
                <a:spcPts val="5800"/>
              </a:lnSpc>
              <a:buAutoNum type="arabicPeriod"/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4000" i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ес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верше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нн</a:t>
            </a: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ый ви</a:t>
            </a:r>
            <a:r>
              <a:rPr lang="ru-RU" sz="40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</a:p>
        </p:txBody>
      </p:sp>
      <p:pic>
        <p:nvPicPr>
          <p:cNvPr id="13" name="Рисунок 12" descr="Совершенный и несовершенный вид глагола - Презентация 123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869" y="3409406"/>
            <a:ext cx="4040916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овершенный и несовершенный вид глагола - Картинка 12336/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338" y="3399945"/>
            <a:ext cx="3862102" cy="30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0167" y="953926"/>
            <a:ext cx="7252136" cy="8040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4000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77" y="1123406"/>
            <a:ext cx="7119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ookman Old Style" pitchFamily="18" charset="0"/>
              </a:rPr>
              <a:t>Совершенный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ookman Old Style" pitchFamily="18" charset="0"/>
              </a:rPr>
              <a:t>и несовершенный виды глагола </a:t>
            </a:r>
            <a:endParaRPr lang="ru-RU" sz="6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0167" y="953926"/>
            <a:ext cx="7252136" cy="8040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4000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77" y="731520"/>
            <a:ext cx="711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Цель урока: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590" y="1319349"/>
            <a:ext cx="714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обеспечить формирование умения определять виды глагола по характерным признакам и их значениям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714" y="2481943"/>
            <a:ext cx="726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Задачи  урока: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966" y="3135086"/>
            <a:ext cx="7262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Знать определение совершенного и несовершенного видов глагола;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Уметь выделять  характерные признаки совершенного и несовершенного видов;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Выразить своё отношение к практической значимости полученных знаний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0167" y="953926"/>
            <a:ext cx="7252136" cy="8040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4000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77" y="731520"/>
            <a:ext cx="711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Работа с учебником</a:t>
            </a:r>
          </a:p>
        </p:txBody>
      </p:sp>
      <p:pic>
        <p:nvPicPr>
          <p:cNvPr id="11" name="Рисунок 10" descr="960e3f43-e785-44a5-8ea0-605f2291688d_x3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9648" y="3111213"/>
            <a:ext cx="2286319" cy="285789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09897" y="2978331"/>
            <a:ext cx="2560319" cy="32657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b="1" dirty="0" smtClean="0">
                <a:solidFill>
                  <a:srgbClr val="C00000"/>
                </a:solidFill>
              </a:rPr>
              <a:t>решали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задачу.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17029" y="2899955"/>
            <a:ext cx="2521133" cy="3383280"/>
          </a:xfrm>
          <a:prstGeom prst="roundRect">
            <a:avLst>
              <a:gd name="adj" fmla="val 1499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b="1" dirty="0" smtClean="0">
                <a:solidFill>
                  <a:srgbClr val="C00000"/>
                </a:solidFill>
              </a:rPr>
              <a:t>решили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задачу.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Гузель\Desktop\параграф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530" y="761957"/>
            <a:ext cx="2514163" cy="203784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0" y="9013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111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Совершенный и несовершенный вид глагола - Презентация 123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983" y="0"/>
            <a:ext cx="2402652" cy="2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овершенный и несовершенный вид глагола - Картинка 12336/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087" y="0"/>
            <a:ext cx="2538247" cy="204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60e3f43-e785-44a5-8ea0-605f2291688d_x3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6136" y="3576602"/>
            <a:ext cx="2286319" cy="28578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93683" y="2033754"/>
            <a:ext cx="2963917" cy="44143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b="1" dirty="0" smtClean="0">
                <a:solidFill>
                  <a:srgbClr val="C00000"/>
                </a:solidFill>
              </a:rPr>
              <a:t>решали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задачу.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что делали?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12524" y="2017987"/>
            <a:ext cx="2932385" cy="443011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b="1" dirty="0" smtClean="0">
                <a:solidFill>
                  <a:srgbClr val="C00000"/>
                </a:solidFill>
              </a:rPr>
              <a:t>решили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задачу.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- что </a:t>
            </a:r>
            <a:r>
              <a:rPr lang="ru-RU" sz="2800" b="1" u="sng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делали?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3229" y="5460273"/>
            <a:ext cx="684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6290" y="3905794"/>
            <a:ext cx="698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40526" y="875212"/>
          <a:ext cx="73282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725"/>
                <a:gridCol w="3644537"/>
              </a:tblGrid>
              <a:tr h="217977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Несовершенный вид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  Совершенный вид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8274" y="2076994"/>
            <a:ext cx="73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92777" y="2076995"/>
          <a:ext cx="723682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537"/>
                <a:gridCol w="3592286"/>
              </a:tblGrid>
              <a:tr h="73151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действие не закончено, показан процесс самого действия, а также длительность, повторяемость действия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показано достижение результата,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однократность действия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9714" y="1396999"/>
          <a:ext cx="7249886" cy="627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43"/>
                <a:gridCol w="3624943"/>
              </a:tblGrid>
              <a:tr h="6277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1. что делал?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1. что Сделал?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18902" y="4036424"/>
          <a:ext cx="71845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86"/>
                <a:gridCol w="3592286"/>
              </a:tblGrid>
              <a:tr h="1005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Есть все три временные формы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Есть только две временные формы: прошедшее и будущее время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3158652"/>
            <a:ext cx="6085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Солнце просыпает…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Урок наш начинает…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Будем дружно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занимат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И друг другу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улыбат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  <a:r>
              <a:rPr lang="ru-RU" sz="3200" b="1" i="1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234" y="662152"/>
            <a:ext cx="3531476" cy="255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Совершенный и несовершенный вид глагола - Презентация 123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02652" cy="2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овершенный и несовершенный вид глагола - Картинка 12336/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753" y="0"/>
            <a:ext cx="2538247" cy="204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92332" y="849087"/>
            <a:ext cx="7876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Суффиксы 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свойственные глаголам несовершенного и совершенного видов  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53588" y="2913018"/>
          <a:ext cx="72629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474"/>
                <a:gridCol w="3631474"/>
              </a:tblGrid>
              <a:tr h="3788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Несовершенный  вид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Совершенный вид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79711" y="3383279"/>
          <a:ext cx="7223763" cy="287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18"/>
                <a:gridCol w="3624945"/>
              </a:tblGrid>
              <a:tr h="2873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24251" y="3500846"/>
            <a:ext cx="3605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оправдать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закончить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вырастить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отпороть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решить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сдать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запеть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40971" y="3500846"/>
            <a:ext cx="308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оправд</a:t>
            </a:r>
            <a:r>
              <a:rPr lang="ru-RU" sz="2400" b="1" dirty="0" err="1" smtClean="0">
                <a:solidFill>
                  <a:srgbClr val="FFFF00"/>
                </a:solidFill>
              </a:rPr>
              <a:t>ЫВА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заканч</a:t>
            </a:r>
            <a:r>
              <a:rPr lang="ru-RU" sz="2400" b="1" dirty="0" err="1" smtClean="0">
                <a:solidFill>
                  <a:srgbClr val="FFFF00"/>
                </a:solidFill>
              </a:rPr>
              <a:t>ИВА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выращ</a:t>
            </a:r>
            <a:r>
              <a:rPr lang="ru-RU" sz="2400" b="1" dirty="0" err="1" smtClean="0">
                <a:solidFill>
                  <a:srgbClr val="FFFF00"/>
                </a:solidFill>
              </a:rPr>
              <a:t>ИВА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отпар</a:t>
            </a:r>
            <a:r>
              <a:rPr lang="ru-RU" sz="2400" b="1" dirty="0" err="1" smtClean="0">
                <a:solidFill>
                  <a:srgbClr val="FFFF00"/>
                </a:solidFill>
              </a:rPr>
              <a:t>ЫВА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реш</a:t>
            </a:r>
            <a:r>
              <a:rPr lang="ru-RU" sz="2400" b="1" dirty="0" err="1" smtClean="0">
                <a:solidFill>
                  <a:srgbClr val="FFFF00"/>
                </a:solidFill>
              </a:rPr>
              <a:t>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сда</a:t>
            </a:r>
            <a:r>
              <a:rPr lang="ru-RU" sz="2400" b="1" dirty="0" err="1" smtClean="0">
                <a:solidFill>
                  <a:srgbClr val="FFFF00"/>
                </a:solidFill>
              </a:rPr>
              <a:t>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запе</a:t>
            </a:r>
            <a:r>
              <a:rPr lang="ru-RU" sz="2400" b="1" dirty="0" err="1" smtClean="0">
                <a:solidFill>
                  <a:srgbClr val="FFFF00"/>
                </a:solidFill>
              </a:rPr>
              <a:t>ВА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640081"/>
            <a:ext cx="7876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Суффиксы 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свойственные глаголам несовершенного и совершенного видов  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53588" y="2690949"/>
          <a:ext cx="7262948" cy="679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474"/>
                <a:gridCol w="3631474"/>
              </a:tblGrid>
              <a:tr h="6792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Несовершенный  вид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Совершенный вид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79711" y="3383279"/>
          <a:ext cx="7223763" cy="287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18"/>
                <a:gridCol w="3624945"/>
              </a:tblGrid>
              <a:tr h="2873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40971" y="3500846"/>
            <a:ext cx="3082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встречать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прощать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накоплять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касаться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рисковать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4069" y="3513909"/>
            <a:ext cx="3331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встрет</a:t>
            </a:r>
            <a:r>
              <a:rPr lang="ru-RU" sz="2400" b="1" dirty="0" err="1" smtClean="0">
                <a:solidFill>
                  <a:srgbClr val="FFFF00"/>
                </a:solidFill>
              </a:rPr>
              <a:t>И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прост</a:t>
            </a:r>
            <a:r>
              <a:rPr lang="ru-RU" sz="2400" b="1" dirty="0" err="1" smtClean="0">
                <a:solidFill>
                  <a:srgbClr val="FFFF00"/>
                </a:solidFill>
              </a:rPr>
              <a:t>И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накоп</a:t>
            </a:r>
            <a:r>
              <a:rPr lang="ru-RU" sz="2400" b="1" dirty="0" err="1" smtClean="0">
                <a:solidFill>
                  <a:srgbClr val="FFFF00"/>
                </a:solidFill>
              </a:rPr>
              <a:t>И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кос</a:t>
            </a:r>
            <a:r>
              <a:rPr lang="ru-RU" sz="2400" b="1" dirty="0" err="1" smtClean="0">
                <a:solidFill>
                  <a:srgbClr val="FFFF00"/>
                </a:solidFill>
              </a:rPr>
              <a:t>НУ</a:t>
            </a:r>
            <a:r>
              <a:rPr lang="ru-RU" sz="2400" b="1" dirty="0" err="1" smtClean="0">
                <a:solidFill>
                  <a:schemeClr val="bg1"/>
                </a:solidFill>
              </a:rPr>
              <a:t>ться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риск</a:t>
            </a:r>
            <a:r>
              <a:rPr lang="ru-RU" sz="2400" b="1" dirty="0" err="1" smtClean="0">
                <a:solidFill>
                  <a:srgbClr val="FFFF00"/>
                </a:solidFill>
              </a:rPr>
              <a:t>НУ</a:t>
            </a:r>
            <a:r>
              <a:rPr lang="ru-RU" sz="2400" b="1" dirty="0" err="1" smtClean="0">
                <a:solidFill>
                  <a:schemeClr val="bg1"/>
                </a:solidFill>
              </a:rPr>
              <a:t>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4317273" y="4003767"/>
            <a:ext cx="457202" cy="3422469"/>
          </a:xfrm>
          <a:prstGeom prst="rightBrace">
            <a:avLst>
              <a:gd name="adj1" fmla="val 8333"/>
              <a:gd name="adj2" fmla="val 480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21131" y="5982789"/>
            <a:ext cx="433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Видовые пары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849087"/>
            <a:ext cx="7876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образования видовых пар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53588" y="2011680"/>
          <a:ext cx="7262948" cy="135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474"/>
                <a:gridCol w="3631474"/>
              </a:tblGrid>
              <a:tr h="135853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1.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000" dirty="0" smtClean="0"/>
                        <a:t>Глагольная</a:t>
                      </a:r>
                      <a:r>
                        <a:rPr lang="ru-RU" sz="2000" baseline="0" dirty="0" smtClean="0"/>
                        <a:t> пара образуется за счет другой основы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79711" y="3383280"/>
          <a:ext cx="7223763" cy="111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18"/>
                <a:gridCol w="3624945"/>
              </a:tblGrid>
              <a:tr h="11103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02629" y="1998617"/>
            <a:ext cx="18026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брать -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искать -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ловить -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говорить -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7" y="3422469"/>
            <a:ext cx="334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2. Глагольная пара образуется за счет перестановки ударения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9566" y="3526971"/>
            <a:ext cx="340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Насыпать – </a:t>
            </a:r>
            <a:r>
              <a:rPr lang="ru-RU" sz="2000" b="1" dirty="0" err="1" smtClean="0">
                <a:solidFill>
                  <a:schemeClr val="bg1"/>
                </a:solidFill>
              </a:rPr>
              <a:t>насыпать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Разрезать - </a:t>
            </a:r>
            <a:r>
              <a:rPr lang="ru-RU" sz="2000" b="1" dirty="0" err="1" smtClean="0">
                <a:solidFill>
                  <a:schemeClr val="bg1"/>
                </a:solidFill>
              </a:rPr>
              <a:t>разрезать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6"/>
            <a:ext cx="9155225" cy="684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849087"/>
            <a:ext cx="7876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образования видовых пар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7" y="3422469"/>
            <a:ext cx="334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2. </a:t>
            </a:r>
            <a:r>
              <a:rPr lang="ru-RU" sz="2000" b="1" dirty="0" err="1" smtClean="0">
                <a:solidFill>
                  <a:schemeClr val="bg1"/>
                </a:solidFill>
              </a:rPr>
              <a:t>Глаольная</a:t>
            </a:r>
            <a:r>
              <a:rPr lang="ru-RU" sz="2000" b="1" dirty="0" smtClean="0">
                <a:solidFill>
                  <a:schemeClr val="bg1"/>
                </a:solidFill>
              </a:rPr>
              <a:t> пара образуется за счет другой основы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9566" y="3526971"/>
            <a:ext cx="340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Насыпать – </a:t>
            </a:r>
            <a:r>
              <a:rPr lang="ru-RU" sz="2000" b="1" dirty="0" err="1" smtClean="0">
                <a:solidFill>
                  <a:schemeClr val="bg1"/>
                </a:solidFill>
              </a:rPr>
              <a:t>насыпать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Разрезать - </a:t>
            </a:r>
            <a:r>
              <a:rPr lang="ru-RU" sz="2000" b="1" dirty="0" err="1" smtClean="0">
                <a:solidFill>
                  <a:schemeClr val="bg1"/>
                </a:solidFill>
              </a:rPr>
              <a:t>разрезать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1885418"/>
            <a:ext cx="751575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Подобрать к глаголам видовую пару, подчеркнуть чередующиеся согласные, указать вид.  С несколькими видовыми парами составить предложения: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Образец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оформить(с.в.)-оформлять(н.в). пригласить (с.в.) – приглашать (н.в.).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Приглашать, защищать, снабдить, провожать, отразить ,обсудить, составить, являться, возмущаться ,встречать, сгустить ,наряжать, посетить, оформлять, предупредить.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849087"/>
            <a:ext cx="7876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образования видовых пар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464" y="2050869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Составить </a:t>
            </a:r>
            <a:r>
              <a:rPr lang="ru-RU" sz="20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предложения с глаголами, видовые пары которых имеют разные корни , определить вид.</a:t>
            </a:r>
            <a:endParaRPr lang="ru-RU" sz="20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говорить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взять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класть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поймать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садиться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ложиться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находить </a:t>
            </a: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97" y="2952206"/>
            <a:ext cx="5525589" cy="377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сказать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брать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 положить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ловить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сесть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лечь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становиться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найти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43199" y="10878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465380" y="114562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88124" y="248044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58054" y="301121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66345" y="4724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3642" y="3631324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10247" y="271166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3130" y="570186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9186" y="220717"/>
            <a:ext cx="149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4053" y="614518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ФИНИШ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>
            <a:off x="1324303" y="677917"/>
            <a:ext cx="1552807" cy="54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81600" y="5055475"/>
            <a:ext cx="1061545" cy="21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6148553" y="3568263"/>
            <a:ext cx="1187669" cy="373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16566" y="1813034"/>
            <a:ext cx="1008993" cy="898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7"/>
            <a:endCxn id="3" idx="3"/>
          </p:cNvCxnSpPr>
          <p:nvPr/>
        </p:nvCxnSpPr>
        <p:spPr>
          <a:xfrm rot="5400000" flipH="1" flipV="1">
            <a:off x="4259414" y="1805246"/>
            <a:ext cx="1219007" cy="146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3"/>
          </p:cNvCxnSpPr>
          <p:nvPr/>
        </p:nvCxnSpPr>
        <p:spPr>
          <a:xfrm rot="5400000" flipH="1" flipV="1">
            <a:off x="2278115" y="3820606"/>
            <a:ext cx="1242754" cy="1184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953814" y="3901965"/>
            <a:ext cx="1466193" cy="252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  <a:endCxn id="4" idx="7"/>
          </p:cNvCxnSpPr>
          <p:nvPr/>
        </p:nvCxnSpPr>
        <p:spPr>
          <a:xfrm rot="5400000">
            <a:off x="1899841" y="1637082"/>
            <a:ext cx="746043" cy="12084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1"/>
          </p:cNvCxnSpPr>
          <p:nvPr/>
        </p:nvCxnSpPr>
        <p:spPr>
          <a:xfrm>
            <a:off x="6185338" y="6290442"/>
            <a:ext cx="1218715" cy="116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5090" y="740979"/>
            <a:ext cx="85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видеть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20111" y="4388069"/>
            <a:ext cx="109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замереть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67105" y="2065283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уснуть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963917" y="2585545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успокоиться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86248" y="777764"/>
            <a:ext cx="87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думать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488622" y="2349062"/>
            <a:ext cx="96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мечтать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118539" y="3242441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заметить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0319" y="5365530"/>
            <a:ext cx="10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уточнить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626069" y="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Сов. ? несов. 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43198" y="1087820"/>
            <a:ext cx="1229712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65380" y="1145627"/>
            <a:ext cx="118766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88124" y="248044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8054" y="301121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66345" y="4724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23642" y="3631324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10246" y="2711669"/>
            <a:ext cx="118241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3130" y="570186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9186" y="220717"/>
            <a:ext cx="149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4053" y="614518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ФИНИШ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>
            <a:off x="1324303" y="677917"/>
            <a:ext cx="1598982" cy="54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81600" y="5055475"/>
            <a:ext cx="1061545" cy="21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6148553" y="3568263"/>
            <a:ext cx="1187669" cy="373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26924" y="1907627"/>
            <a:ext cx="1008993" cy="898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7"/>
            <a:endCxn id="3" idx="3"/>
          </p:cNvCxnSpPr>
          <p:nvPr/>
        </p:nvCxnSpPr>
        <p:spPr>
          <a:xfrm rot="5400000" flipH="1" flipV="1">
            <a:off x="4279423" y="1785237"/>
            <a:ext cx="1219007" cy="1500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3"/>
          </p:cNvCxnSpPr>
          <p:nvPr/>
        </p:nvCxnSpPr>
        <p:spPr>
          <a:xfrm rot="5400000" flipH="1" flipV="1">
            <a:off x="2278115" y="3820606"/>
            <a:ext cx="1242754" cy="1184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953814" y="3901965"/>
            <a:ext cx="1466193" cy="252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  <a:endCxn id="4" idx="7"/>
          </p:cNvCxnSpPr>
          <p:nvPr/>
        </p:nvCxnSpPr>
        <p:spPr>
          <a:xfrm rot="5400000">
            <a:off x="1922928" y="1613994"/>
            <a:ext cx="746043" cy="1254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1"/>
          </p:cNvCxnSpPr>
          <p:nvPr/>
        </p:nvCxnSpPr>
        <p:spPr>
          <a:xfrm>
            <a:off x="6185338" y="6290442"/>
            <a:ext cx="1218715" cy="116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5090" y="740979"/>
            <a:ext cx="85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видеть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20111" y="4388069"/>
            <a:ext cx="109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замереть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67105" y="2065283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уснуть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963917" y="2585545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успокоиться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86248" y="777764"/>
            <a:ext cx="87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думать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488622" y="2349062"/>
            <a:ext cx="96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мечтать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118539" y="3242441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заметить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0319" y="5365530"/>
            <a:ext cx="10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уточнить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626069" y="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Сов. ? несов. 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ВЫВОД по теме: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Глаголы бывают ________________    или       ________________      вида.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Глаголы </a:t>
            </a:r>
            <a:r>
              <a:rPr lang="ru-RU" sz="2400" dirty="0" err="1" smtClean="0">
                <a:latin typeface="Bookman Old Style" pitchFamily="18" charset="0"/>
              </a:rPr>
              <a:t>____________________вида</a:t>
            </a:r>
            <a:r>
              <a:rPr lang="ru-RU" sz="2400" dirty="0" smtClean="0">
                <a:latin typeface="Bookman Old Style" pitchFamily="18" charset="0"/>
              </a:rPr>
              <a:t> отвечают на </a:t>
            </a:r>
            <a:r>
              <a:rPr lang="ru-RU" sz="2400" dirty="0" err="1" smtClean="0">
                <a:latin typeface="Bookman Old Style" pitchFamily="18" charset="0"/>
              </a:rPr>
              <a:t>вопросы________________________________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Глаголы </a:t>
            </a:r>
            <a:r>
              <a:rPr lang="ru-RU" sz="2400" dirty="0" err="1" smtClean="0">
                <a:latin typeface="Bookman Old Style" pitchFamily="18" charset="0"/>
              </a:rPr>
              <a:t>____________________вида</a:t>
            </a:r>
            <a:r>
              <a:rPr lang="ru-RU" sz="2400" dirty="0" smtClean="0">
                <a:latin typeface="Bookman Old Style" pitchFamily="18" charset="0"/>
              </a:rPr>
              <a:t>  отвечают на вопросы _____________________________________________.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Глаголы могут образовывать видовые _______</a:t>
            </a:r>
          </a:p>
          <a:p>
            <a:r>
              <a:rPr lang="ru-RU" sz="2400" dirty="0" smtClean="0">
                <a:latin typeface="Bookman Old Style" pitchFamily="18" charset="0"/>
              </a:rPr>
              <a:t>с помощью 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807" y="650859"/>
            <a:ext cx="7158447" cy="10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Bookman Old Style"/>
                <a:ea typeface="Calibri"/>
                <a:cs typeface="Times New Roman"/>
              </a:rPr>
              <a:t>Лист индивидуальных достижений        </a:t>
            </a:r>
            <a:endParaRPr lang="ru-RU" sz="2400" dirty="0" smtClean="0">
              <a:latin typeface="Bookman Old Style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Bookman Old Style"/>
                <a:ea typeface="Calibri"/>
                <a:cs typeface="Times New Roman"/>
              </a:rPr>
              <a:t>Ф.И</a:t>
            </a:r>
            <a:r>
              <a:rPr lang="ru-RU" sz="2400" dirty="0">
                <a:latin typeface="Bookman Old Style"/>
                <a:ea typeface="Calibri"/>
                <a:cs typeface="Times New Roman"/>
              </a:rPr>
              <a:t>. </a:t>
            </a:r>
            <a:r>
              <a:rPr lang="ru-RU" sz="2400" dirty="0">
                <a:ea typeface="Calibri"/>
                <a:cs typeface="Times New Roman"/>
              </a:rPr>
              <a:t>____________________________________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56290"/>
              </p:ext>
            </p:extLst>
          </p:nvPr>
        </p:nvGraphicFramePr>
        <p:xfrm>
          <a:off x="875762" y="1765737"/>
          <a:ext cx="7353837" cy="4390363"/>
        </p:xfrm>
        <a:graphic>
          <a:graphicData uri="http://schemas.openxmlformats.org/drawingml/2006/table">
            <a:tbl>
              <a:tblPr firstRow="1" firstCol="1" bandRow="1"/>
              <a:tblGrid>
                <a:gridCol w="5734644"/>
                <a:gridCol w="1619193"/>
              </a:tblGrid>
              <a:tr h="548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1. цель достигнута – справляюсь, но есть ошибки, ещё нужно над этим поработать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2. понимаю учебную задачу: могу определить тему и цель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3. умею работать самостоятельно с текстом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4. умею составлять модель правила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5. умею применять правило при выполнений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6. умею работать в группе, не перебивать другого, выслушивать и уважать мнение другого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7. умею оценивать свою 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8.САМООЦЕНКА: всё понял, могу этот материал объяснить другому (5 баллов)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Я сам всё понял, но объяснить другому не берусь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 (4 балла)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Для полного понимания мне нужно повторить тему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(3 балла)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3158652"/>
            <a:ext cx="6085489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234" y="662152"/>
            <a:ext cx="3531476" cy="255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0343" y="3187337"/>
            <a:ext cx="57476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9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Солнце просыпае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тс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я, 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Урок наш начинае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тс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я,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Будем дружно занима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ть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ся,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И друг другу улыба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ть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ся.</a:t>
            </a:r>
            <a:r>
              <a:rPr lang="ru-RU" sz="3200" b="1" i="1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516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Инструкция </a:t>
            </a: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для работы во 2-ой группе</a:t>
            </a: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Bookman Old Style" pitchFamily="18" charset="0"/>
                <a:ea typeface="Calibri"/>
                <a:cs typeface="Times New Roman"/>
              </a:rPr>
              <a:t>Выполните поочередно задания, предложенные ниже.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Bookman Old Style" pitchFamily="18" charset="0"/>
                <a:ea typeface="Calibri"/>
                <a:cs typeface="Times New Roman"/>
              </a:rPr>
              <a:t>Результат наблюдений занесите в таблицу в соответствующую графу.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Bookman Old Style" pitchFamily="18" charset="0"/>
                <a:ea typeface="Calibri"/>
                <a:cs typeface="Times New Roman"/>
              </a:rPr>
              <a:t>Соедините все сведения, полученные вами в процессе работы, в одну таблицу, которая и станет вашим мини-проектом по изучаемой вами  теме.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u="sng" dirty="0">
                <a:solidFill>
                  <a:prstClr val="black"/>
                </a:solidFill>
                <a:latin typeface="Bookman Old Style" pitchFamily="18" charset="0"/>
                <a:ea typeface="Calibri"/>
                <a:cs typeface="Times New Roman"/>
              </a:rPr>
              <a:t>Задание №1</a:t>
            </a:r>
            <a:endParaRPr lang="ru-RU" sz="16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Bookman Old Style" pitchFamily="18" charset="0"/>
                <a:ea typeface="Calibri"/>
                <a:cs typeface="Times New Roman"/>
              </a:rPr>
              <a:t> </a:t>
            </a:r>
            <a:r>
              <a:rPr lang="ru-RU" sz="1600" b="1" dirty="0" smtClean="0">
                <a:solidFill>
                  <a:prstClr val="black"/>
                </a:solidFill>
                <a:latin typeface="Bookman Old Style" pitchFamily="18" charset="0"/>
                <a:ea typeface="Calibri"/>
                <a:cs typeface="Times New Roman"/>
              </a:rPr>
              <a:t>Прочтите </a:t>
            </a:r>
            <a:r>
              <a:rPr lang="ru-RU" sz="1600" b="1" dirty="0">
                <a:solidFill>
                  <a:prstClr val="black"/>
                </a:solidFill>
                <a:latin typeface="Bookman Old Style" pitchFamily="18" charset="0"/>
                <a:ea typeface="Calibri"/>
                <a:cs typeface="Times New Roman"/>
              </a:rPr>
              <a:t>сказку и ответьте на вопрос, что нового вы узнали о глаголе. Результаты наблюдений занесите в таблицу. </a:t>
            </a:r>
            <a:endParaRPr lang="ru-RU" sz="16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211" y="1523494"/>
            <a:ext cx="7367452" cy="479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Жили - были при дворе королевы Морфологии два князя: Совершенный вид и Несовершенный вид из старинного рода Глаголов. Совершенный вид очень гордился своим званием и заставлял всех величать его "Ваше Совершенство", а соседа он презирал, называя его "Ваше Несовершенство". На гербе этого гордеца было написано: "Что сделал я? Что я сделаю?" И в королевских покоях он всех замучил своим хвастовством: "Что сделал я? Построил самый красивый дворец! Женился на самой богатой принцессе! Дочерей выдал замуж за самых богатых принцев!" А когда его спрашивали, что он делает в настоящее время, он не мог ответить, потому что ничего не делал в настоящее время.  А князь Несовершенный вид никогда не хвалился тем, что он сделает в будущем, но он мог перечислить, что он действительно делал: сажал цветы, растил детей, дружил с друзьями, воевал с врагами. И на вопрос, что делает сейчас, не стеснялся отвечать: "Строю, ращу, дружу, воюю". О будущем же он говорил не столь решительно, как сосед, а так: "Буду строить, буду помогать, буду защищать, буду растить</a:t>
            </a: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". Поняли </a:t>
            </a:r>
            <a:r>
              <a:rPr lang="ru-RU" sz="1400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все в королевстве, что он скромный трудяга, и записали на его гербе три вопроса Глагола" "Что делал? Что делаю? Что буду делать?" С тех пор скромный князь Несовершенный вид имеет три времени, причём будущее сложное, составное. А хвастун Совершенный вид имеет лишь прошедшее и простое будущее время.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57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Bookman Old Style" pitchFamily="18" charset="0"/>
                <a:ea typeface="Calibri"/>
                <a:cs typeface="Times New Roman"/>
              </a:rPr>
              <a:t>Задание №1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Прочтите сказку и ответьте на вопрос, что нового вы узнали о глаголе. Результаты наблюдений занесите в таблицу. 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75958"/>
              </p:ext>
            </p:extLst>
          </p:nvPr>
        </p:nvGraphicFramePr>
        <p:xfrm>
          <a:off x="901337" y="1998616"/>
          <a:ext cx="7289073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427189"/>
                <a:gridCol w="2432648"/>
                <a:gridCol w="2429236"/>
              </a:tblGrid>
              <a:tr h="296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1.вопросы, на которые отвечает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 каких временных формах используется?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вопросы, на которые отвечает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 каких временных формах используется?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latin typeface="Bookman Old Style" pitchFamily="18" charset="0"/>
                <a:ea typeface="Calibri"/>
                <a:cs typeface="Times New Roman"/>
              </a:rPr>
              <a:t>Задание №2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Выполните упр. 639 на стр. 110 ваших учебников и ответьте на вопрос, что нового вы узнали о глаголе. Результаты наблюдений занесите в таблицу.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7851"/>
              </p:ext>
            </p:extLst>
          </p:nvPr>
        </p:nvGraphicFramePr>
        <p:xfrm>
          <a:off x="1182496" y="2789485"/>
          <a:ext cx="6982710" cy="1485191"/>
        </p:xfrm>
        <a:graphic>
          <a:graphicData uri="http://schemas.openxmlformats.org/drawingml/2006/table">
            <a:tbl>
              <a:tblPr firstRow="1" firstCol="1" bandRow="1"/>
              <a:tblGrid>
                <a:gridCol w="2062980"/>
                <a:gridCol w="2459490"/>
                <a:gridCol w="2460240"/>
              </a:tblGrid>
              <a:tr h="643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слова-помощники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600" dirty="0" smtClean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слова-помощники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216" y="2050869"/>
            <a:ext cx="7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337" y="679270"/>
            <a:ext cx="7249886" cy="466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atin typeface="Bookman Old Style" pitchFamily="18" charset="0"/>
                <a:ea typeface="Calibri"/>
                <a:cs typeface="Times New Roman"/>
              </a:rPr>
              <a:t>Задание №3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а) Используя приставки, образовать от глаголов несовершенного вида глаголы совершенного вида: верить (</a:t>
            </a:r>
            <a:r>
              <a:rPr lang="ru-RU" sz="1400" b="1" dirty="0" err="1">
                <a:latin typeface="Bookman Old Style" pitchFamily="18" charset="0"/>
                <a:ea typeface="Calibri"/>
                <a:cs typeface="Times New Roman"/>
              </a:rPr>
              <a:t>н.в</a:t>
            </a: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.)- поверить(</a:t>
            </a:r>
            <a:r>
              <a:rPr lang="ru-RU" sz="1400" b="1" dirty="0" err="1">
                <a:latin typeface="Bookman Old Style" pitchFamily="18" charset="0"/>
                <a:ea typeface="Calibri"/>
                <a:cs typeface="Times New Roman"/>
              </a:rPr>
              <a:t>с.в</a:t>
            </a: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.)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Calibri"/>
                <a:cs typeface="Times New Roman"/>
              </a:rPr>
              <a:t>     Чувствовать, вязать, возить, стараться, таять, верить, видеть, делать, шутить, чертить , тонуть , учиться , брать, пугаться, мучить, готовить.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б) От глаголов совершенного вида с помощью суффиксов образовать глаголы несовершенного вида: успеть (</a:t>
            </a:r>
            <a:r>
              <a:rPr lang="ru-RU" sz="1400" b="1" dirty="0" err="1">
                <a:latin typeface="Bookman Old Style" pitchFamily="18" charset="0"/>
                <a:ea typeface="Calibri"/>
                <a:cs typeface="Times New Roman"/>
              </a:rPr>
              <a:t>с.в</a:t>
            </a: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.) –успевать(</a:t>
            </a:r>
            <a:r>
              <a:rPr lang="ru-RU" sz="1400" b="1" dirty="0" err="1">
                <a:latin typeface="Bookman Old Style" pitchFamily="18" charset="0"/>
                <a:ea typeface="Calibri"/>
                <a:cs typeface="Times New Roman"/>
              </a:rPr>
              <a:t>н.в</a:t>
            </a: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.).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Calibri"/>
                <a:cs typeface="Times New Roman"/>
              </a:rPr>
              <a:t>Открыть, завоевать, доказать, вылечить, выдержать, воспитать, сложить, взвесить, учесть, указать, спросить.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Сделайте вывод: Что такое видовая пара? Каким способом образуются видовые пары?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Bookman Old Style" pitchFamily="18" charset="0"/>
                <a:ea typeface="Calibri"/>
                <a:cs typeface="Times New Roman"/>
              </a:rPr>
              <a:t>Результаты наблюдений занесите в таблицу.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77921"/>
              </p:ext>
            </p:extLst>
          </p:nvPr>
        </p:nvGraphicFramePr>
        <p:xfrm>
          <a:off x="978795" y="5076148"/>
          <a:ext cx="6939021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2202287"/>
                <a:gridCol w="2476134"/>
                <a:gridCol w="2260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  <a:endParaRPr lang="ru-RU" sz="11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  <a:endParaRPr lang="ru-RU" sz="11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Морфемы. подсказывающие  вид глагола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Морфемы. подсказывающие  вид глагола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  <a:endParaRPr lang="ru-RU" sz="11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Образование видовых пар ( примеры)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5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687" y="672830"/>
            <a:ext cx="7158447" cy="354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Bookman Old Style" pitchFamily="18" charset="0"/>
                <a:ea typeface="Calibri"/>
                <a:cs typeface="Times New Roman"/>
              </a:rPr>
              <a:t>Задание №4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Можно ли  образовать видовую пару от следующих глаголов совершенного и несовершенного вида? Результаты наблюдений занесите в таблицу.  </a:t>
            </a:r>
            <a:endParaRPr lang="ru-RU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грянуть –                                                 зависеть 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ринуться –                                              заискивать 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хлынуть –                                               сожалеть -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очнуться –                                             предвидеть -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 встрепенуться -                                   бедствовать –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58943"/>
              </p:ext>
            </p:extLst>
          </p:nvPr>
        </p:nvGraphicFramePr>
        <p:xfrm>
          <a:off x="931687" y="4468969"/>
          <a:ext cx="7258724" cy="1828112"/>
        </p:xfrm>
        <a:graphic>
          <a:graphicData uri="http://schemas.openxmlformats.org/drawingml/2006/table">
            <a:tbl>
              <a:tblPr firstRow="1" firstCol="1" bandRow="1"/>
              <a:tblGrid>
                <a:gridCol w="2417083"/>
                <a:gridCol w="2422520"/>
                <a:gridCol w="2419121"/>
              </a:tblGrid>
              <a:tr h="31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Все ли глаголы могут образовывать видовые пары? (примеры)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687" y="672830"/>
            <a:ext cx="7158447" cy="25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Bookman Old Style" pitchFamily="18" charset="0"/>
                <a:ea typeface="Calibri"/>
                <a:cs typeface="Times New Roman"/>
              </a:rPr>
              <a:t>Задание №5</a:t>
            </a:r>
            <a:endParaRPr lang="ru-RU" sz="1600" b="1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Задайте вопросы совершенного и несовершенного видов к следующим глаголам. Что вы заметили?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Образец: исследовать -  что делать? что сделать?                                                 </a:t>
            </a:r>
            <a:r>
              <a:rPr lang="ru-RU" sz="1600" dirty="0">
                <a:latin typeface="Bookman Old Style" pitchFamily="18" charset="0"/>
                <a:ea typeface="Calibri"/>
                <a:cs typeface="Times New Roman"/>
              </a:rPr>
              <a:t>казнить –                                  женить -                                             ранить -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Bookman Old Style" pitchFamily="18" charset="0"/>
                <a:ea typeface="Calibri"/>
                <a:cs typeface="Times New Roman"/>
              </a:rPr>
              <a:t>Результаты наблюдений занесите в таблицу. 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68933"/>
              </p:ext>
            </p:extLst>
          </p:nvPr>
        </p:nvGraphicFramePr>
        <p:xfrm>
          <a:off x="931687" y="3387884"/>
          <a:ext cx="7258723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417083"/>
                <a:gridCol w="2422519"/>
                <a:gridCol w="24191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О возможностях некоторых глаголов иметь категории и совершенного и несовершенного вида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12814"/>
              </p:ext>
            </p:extLst>
          </p:nvPr>
        </p:nvGraphicFramePr>
        <p:xfrm>
          <a:off x="888642" y="1264414"/>
          <a:ext cx="7301769" cy="3243191"/>
        </p:xfrm>
        <a:graphic>
          <a:graphicData uri="http://schemas.openxmlformats.org/drawingml/2006/table">
            <a:tbl>
              <a:tblPr firstRow="1" firstCol="1" bandRow="1"/>
              <a:tblGrid>
                <a:gridCol w="1576919"/>
                <a:gridCol w="2635987"/>
                <a:gridCol w="3088863"/>
              </a:tblGrid>
              <a:tr h="23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Внесите название вида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1.вопросы, на которые отвечает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 каких временных формах используется?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слова-помощники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Морфемы, подсказывающие  вид глагола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вопросы, на которые отвечает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 каких временных формах используется?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слова-помощники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Морфемы. подсказывающие  вид глагола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Образование видовых пар (примеры)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Все ли глаголы могут образовывать видовые пары? (примеры)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О возможностях некоторых глаголов</a:t>
                      </a:r>
                    </a:p>
                  </a:txBody>
                  <a:tcPr marL="54551" marR="5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9865" y="721217"/>
            <a:ext cx="4045438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ВИДЫ ГЛАГОЛА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85955"/>
              </p:ext>
            </p:extLst>
          </p:nvPr>
        </p:nvGraphicFramePr>
        <p:xfrm>
          <a:off x="888642" y="1300766"/>
          <a:ext cx="7301769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1576919"/>
                <a:gridCol w="2635987"/>
                <a:gridCol w="3088863"/>
              </a:tblGrid>
              <a:tr h="227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9865" y="721217"/>
            <a:ext cx="4045438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ВИДЫ ГЛАГОЛА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2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332" y="0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41597"/>
              </p:ext>
            </p:extLst>
          </p:nvPr>
        </p:nvGraphicFramePr>
        <p:xfrm>
          <a:off x="888642" y="1300766"/>
          <a:ext cx="7301769" cy="5134402"/>
        </p:xfrm>
        <a:graphic>
          <a:graphicData uri="http://schemas.openxmlformats.org/drawingml/2006/table">
            <a:tbl>
              <a:tblPr firstRow="1" firstCol="1" bandRow="1"/>
              <a:tblGrid>
                <a:gridCol w="1576919"/>
                <a:gridCol w="2635987"/>
                <a:gridCol w="3088863"/>
              </a:tblGrid>
              <a:tr h="227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глагола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Совершенный 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Несовершенный 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Отличия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1.Что сделал? Что сделаю?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имеет прошедшее и простое будущее время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3.Слова-помощники: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вдруг, да как сразу…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Морфемы, подсказывающие вид глагола: по-, с-, от-, у-, под-, про-, раз-, за-, 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ис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-, при-…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Что делал? Что делаю? Что буду делать?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2.имеет прошедшее, настоящее и сложную (составную) форму будущего времени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3. Слова-помощники: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день-деньской, целый день, всё утро…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4. Морфемы, подсказывающие вид глагола: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ва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,-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ыва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/ -ива, -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ова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ева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1. Образуют видовые пары: успеть-успевать, учиться-научиться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2. Не все глаголы могут образовывать видовые пары: грянуть, ринуться, хлынуть, зависеть, сожалеть и др.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3.Некоторые глаголы имеют категории совершенного и несовершенного вида: казнить, женить, ранить и др.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9865" y="721217"/>
            <a:ext cx="4045438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ВИДЫ ГЛАГОЛА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5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591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1. Глагол – часть речи, которая обозначает действие предмета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821577"/>
            <a:ext cx="6531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2. Глаголы изменяются по временам, числам, падежам, лицам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258491"/>
            <a:ext cx="5799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3. Глаголы в предложении обычно бывают сказуемыми.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217" y="5225143"/>
            <a:ext cx="5630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4. Глаголы согласуются с прилагательными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9" y="-41275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1518" y="1252493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766" y="721217"/>
            <a:ext cx="688964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Bookman Old Style" pitchFamily="18" charset="0"/>
                <a:ea typeface="Calibri"/>
                <a:cs typeface="Times New Roman"/>
              </a:rPr>
              <a:t>Инструкция для работы в 3-ей группе </a:t>
            </a: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4421" y="1252493"/>
            <a:ext cx="734436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ts val="1545"/>
              </a:lnSpc>
              <a:spcAft>
                <a:spcPts val="0"/>
              </a:spcAft>
            </a:pPr>
            <a:r>
              <a:rPr lang="ru-RU" b="1" dirty="0">
                <a:latin typeface="Georgia"/>
                <a:ea typeface="Times New Roman"/>
                <a:cs typeface="Arial"/>
              </a:rPr>
              <a:t>Работа с текстом</a:t>
            </a:r>
            <a:endParaRPr lang="ru-RU" sz="1400" dirty="0">
              <a:ea typeface="Calibri"/>
              <a:cs typeface="Times New Roman"/>
            </a:endParaRPr>
          </a:p>
          <a:p>
            <a:pPr marL="228600" algn="ctr">
              <a:lnSpc>
                <a:spcPts val="1545"/>
              </a:lnSpc>
              <a:spcAft>
                <a:spcPts val="0"/>
              </a:spcAft>
            </a:pPr>
            <a:endParaRPr lang="ru-RU" b="1" dirty="0" smtClean="0">
              <a:latin typeface="Georgia"/>
              <a:ea typeface="Times New Roman"/>
              <a:cs typeface="Arial"/>
            </a:endParaRPr>
          </a:p>
          <a:p>
            <a:pPr marL="228600">
              <a:lnSpc>
                <a:spcPts val="1545"/>
              </a:lnSpc>
              <a:spcAft>
                <a:spcPts val="0"/>
              </a:spcAft>
            </a:pPr>
            <a:r>
              <a:rPr lang="ru-RU" sz="2000" b="1" dirty="0">
                <a:latin typeface="Bookman Old Style" pitchFamily="18" charset="0"/>
                <a:ea typeface="Times New Roman"/>
                <a:cs typeface="Calibri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926" y="4074062"/>
            <a:ext cx="717297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b="1" dirty="0">
                <a:latin typeface="Georgia"/>
                <a:ea typeface="Times New Roman"/>
                <a:cs typeface="Calibri"/>
              </a:rPr>
              <a:t>       </a:t>
            </a:r>
            <a:r>
              <a:rPr lang="ru-RU" b="1" dirty="0">
                <a:latin typeface="Bookman Old Style" pitchFamily="18" charset="0"/>
                <a:ea typeface="Times New Roman"/>
                <a:cs typeface="Calibri"/>
              </a:rPr>
              <a:t> </a:t>
            </a: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а) Выразительное чтение текста.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б) Беседа по вопросам: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- Определите основную мысль текста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- Озаглавьте текст.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- В каком стиле написан текст?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- Найдите приметы художественного стиля.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        - Какие слова, по-вашему, несут основную смысловую нагрузку?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 algn="just"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       в) задайте вопрос к глаголам.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 algn="just">
              <a:lnSpc>
                <a:spcPts val="1545"/>
              </a:lnSpc>
              <a:spcAft>
                <a:spcPts val="0"/>
              </a:spcAft>
            </a:pPr>
            <a:r>
              <a:rPr lang="ru-RU" sz="1400" dirty="0">
                <a:latin typeface="Bookman Old Style" pitchFamily="18" charset="0"/>
                <a:ea typeface="Times New Roman"/>
                <a:cs typeface="Calibri"/>
              </a:rPr>
              <a:t>       г) из материала учебника на стр. 110 определите, какого вида глаголы использовались в тексте. Как вы считаете, почему автор текста использовал данный вид глагола. 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421" y="1765738"/>
            <a:ext cx="7265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У </a:t>
            </a:r>
            <a:r>
              <a:rPr lang="ru-RU" i="1" dirty="0"/>
              <a:t>каждого времени своя музыка.</a:t>
            </a:r>
            <a:endParaRPr lang="ru-RU" dirty="0"/>
          </a:p>
          <a:p>
            <a:r>
              <a:rPr lang="ru-RU" i="1" dirty="0"/>
              <a:t>     </a:t>
            </a:r>
            <a:r>
              <a:rPr lang="ru-RU" i="1" dirty="0" err="1"/>
              <a:t>Разрывчатой</a:t>
            </a:r>
            <a:r>
              <a:rPr lang="ru-RU" i="1" dirty="0"/>
              <a:t> струйкой серебряные шарики торопливо скатываются с крыш. Мелодично поет, звонко тикает капель. Тихо перезваниваются бьющиеся сосульки и вдребезги разбиваются. Точно оброненный хрусталь.     А в кустах слышится частый звон серебряного колокольчика. Это заливают овсянки.</a:t>
            </a:r>
            <a:endParaRPr lang="ru-RU" dirty="0"/>
          </a:p>
          <a:p>
            <a:r>
              <a:rPr lang="ru-RU" i="1" dirty="0"/>
              <a:t>     Солнечный луч всюду заводит тихую музыку весны, а птицы, вода подпевают 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8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9" y="-41275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1518" y="1252493"/>
            <a:ext cx="7876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2629" y="1998617"/>
            <a:ext cx="1802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51" y="1972492"/>
            <a:ext cx="219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взять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найти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поймать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4" y="3705610"/>
            <a:ext cx="751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766" y="721217"/>
            <a:ext cx="688964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Bookman Old Style" pitchFamily="18" charset="0"/>
                <a:ea typeface="Calibri"/>
                <a:cs typeface="Times New Roman"/>
              </a:rPr>
              <a:t>Инструкция для работы в 3-ей группе </a:t>
            </a: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4421" y="1252493"/>
            <a:ext cx="734436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ts val="1545"/>
              </a:lnSpc>
              <a:spcAft>
                <a:spcPts val="0"/>
              </a:spcAft>
            </a:pPr>
            <a:r>
              <a:rPr lang="ru-RU" b="1" dirty="0">
                <a:latin typeface="Georgia"/>
                <a:ea typeface="Times New Roman"/>
                <a:cs typeface="Arial"/>
              </a:rPr>
              <a:t>Работа с текстом</a:t>
            </a:r>
            <a:endParaRPr lang="ru-RU" sz="1400" dirty="0">
              <a:ea typeface="Calibri"/>
              <a:cs typeface="Times New Roman"/>
            </a:endParaRPr>
          </a:p>
          <a:p>
            <a:pPr marL="228600" algn="ctr">
              <a:lnSpc>
                <a:spcPts val="1545"/>
              </a:lnSpc>
              <a:spcAft>
                <a:spcPts val="0"/>
              </a:spcAft>
            </a:pPr>
            <a:endParaRPr lang="ru-RU" b="1" dirty="0" smtClean="0">
              <a:latin typeface="Georgia"/>
              <a:ea typeface="Times New Roman"/>
              <a:cs typeface="Arial"/>
            </a:endParaRPr>
          </a:p>
          <a:p>
            <a:pPr marL="228600">
              <a:lnSpc>
                <a:spcPts val="1545"/>
              </a:lnSpc>
              <a:spcAft>
                <a:spcPts val="0"/>
              </a:spcAft>
            </a:pPr>
            <a:r>
              <a:rPr lang="ru-RU" sz="2000" b="1" dirty="0">
                <a:latin typeface="Bookman Old Style" pitchFamily="18" charset="0"/>
                <a:ea typeface="Times New Roman"/>
                <a:cs typeface="Calibri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926" y="4074062"/>
            <a:ext cx="7172979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45"/>
              </a:lnSpc>
              <a:spcAft>
                <a:spcPts val="0"/>
              </a:spcAft>
            </a:pPr>
            <a:r>
              <a:rPr lang="ru-RU" b="1" dirty="0">
                <a:latin typeface="Georgia"/>
                <a:ea typeface="Times New Roman"/>
                <a:cs typeface="Calibri"/>
              </a:rPr>
              <a:t>       </a:t>
            </a:r>
            <a:r>
              <a:rPr lang="ru-RU" b="1" dirty="0">
                <a:latin typeface="Bookman Old Style" pitchFamily="18" charset="0"/>
                <a:ea typeface="Times New Roman"/>
                <a:cs typeface="Calibri"/>
              </a:rPr>
              <a:t> 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1" y="1998618"/>
            <a:ext cx="7342716" cy="311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6426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5. В неопределенной форме после буквы </a:t>
            </a:r>
            <a:r>
              <a:rPr lang="ru-RU" sz="3600" i="1" dirty="0" smtClean="0">
                <a:latin typeface="Bookman Old Style" pitchFamily="18" charset="0"/>
              </a:rPr>
              <a:t>Ч </a:t>
            </a:r>
            <a:r>
              <a:rPr lang="ru-RU" sz="2800" dirty="0" smtClean="0">
                <a:latin typeface="Bookman Old Style" pitchFamily="18" charset="0"/>
              </a:rPr>
              <a:t>пишется твердый знак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664823"/>
            <a:ext cx="6531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6. Правописание </a:t>
            </a:r>
            <a:r>
              <a:rPr lang="ru-RU" sz="3600" dirty="0" smtClean="0">
                <a:latin typeface="Bookman Old Style" pitchFamily="18" charset="0"/>
              </a:rPr>
              <a:t>–</a:t>
            </a:r>
            <a:r>
              <a:rPr lang="ru-RU" sz="3600" i="1" dirty="0" err="1" smtClean="0">
                <a:latin typeface="Bookman Old Style" pitchFamily="18" charset="0"/>
              </a:rPr>
              <a:t>тся</a:t>
            </a:r>
            <a:r>
              <a:rPr lang="ru-RU" sz="3600" dirty="0" smtClean="0">
                <a:latin typeface="Bookman Old Style" pitchFamily="18" charset="0"/>
              </a:rPr>
              <a:t> и –</a:t>
            </a:r>
            <a:r>
              <a:rPr lang="ru-RU" sz="3600" i="1" dirty="0" err="1" smtClean="0">
                <a:latin typeface="Bookman Old Style" pitchFamily="18" charset="0"/>
              </a:rPr>
              <a:t>ться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в глаголах зависит от вопросов что делает? что сделает? что делать? что сделать?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741817"/>
            <a:ext cx="65183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7. В глаголах неопределенной</a:t>
            </a:r>
          </a:p>
          <a:p>
            <a:r>
              <a:rPr lang="ru-RU" sz="2800" dirty="0" smtClean="0">
                <a:latin typeface="Bookman Old Style" pitchFamily="18" charset="0"/>
              </a:rPr>
              <a:t>формы </a:t>
            </a:r>
            <a:r>
              <a:rPr lang="ru-RU" sz="3600" i="1" dirty="0" smtClean="0">
                <a:latin typeface="Bookman Old Style" pitchFamily="18" charset="0"/>
              </a:rPr>
              <a:t>– </a:t>
            </a:r>
            <a:r>
              <a:rPr lang="ru-RU" sz="3600" i="1" dirty="0" err="1" smtClean="0">
                <a:latin typeface="Bookman Old Style" pitchFamily="18" charset="0"/>
              </a:rPr>
              <a:t>ть</a:t>
            </a:r>
            <a:r>
              <a:rPr lang="ru-RU" sz="3600" i="1" dirty="0" smtClean="0">
                <a:latin typeface="Bookman Old Style" pitchFamily="18" charset="0"/>
              </a:rPr>
              <a:t>, – </a:t>
            </a:r>
            <a:r>
              <a:rPr lang="ru-RU" sz="3600" i="1" dirty="0" err="1" smtClean="0">
                <a:latin typeface="Bookman Old Style" pitchFamily="18" charset="0"/>
              </a:rPr>
              <a:t>ти</a:t>
            </a:r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является окончанием.  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642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8. В возвратных глаголах </a:t>
            </a:r>
            <a:r>
              <a:rPr lang="ru-RU" sz="3200" i="1" dirty="0" smtClean="0">
                <a:latin typeface="Bookman Old Style" pitchFamily="18" charset="0"/>
              </a:rPr>
              <a:t>–</a:t>
            </a:r>
            <a:r>
              <a:rPr lang="ru-RU" sz="3200" i="1" dirty="0" err="1" smtClean="0">
                <a:latin typeface="Bookman Old Style" pitchFamily="18" charset="0"/>
              </a:rPr>
              <a:t>ся</a:t>
            </a:r>
            <a:r>
              <a:rPr lang="ru-RU" sz="3200" i="1" dirty="0" smtClean="0">
                <a:latin typeface="Bookman Old Style" pitchFamily="18" charset="0"/>
              </a:rPr>
              <a:t> (-</a:t>
            </a:r>
            <a:r>
              <a:rPr lang="ru-RU" sz="3200" i="1" dirty="0" err="1" smtClean="0">
                <a:latin typeface="Bookman Old Style" pitchFamily="18" charset="0"/>
              </a:rPr>
              <a:t>сь</a:t>
            </a:r>
            <a:r>
              <a:rPr lang="ru-RU" sz="3200" i="1" dirty="0" smtClean="0">
                <a:latin typeface="Bookman Old Style" pitchFamily="18" charset="0"/>
              </a:rPr>
              <a:t>) </a:t>
            </a:r>
            <a:r>
              <a:rPr lang="ru-RU" sz="2800" dirty="0" smtClean="0">
                <a:latin typeface="Bookman Old Style" pitchFamily="18" charset="0"/>
              </a:rPr>
              <a:t>является </a:t>
            </a:r>
            <a:r>
              <a:rPr lang="ru-RU" sz="2800" dirty="0" err="1" smtClean="0">
                <a:latin typeface="Bookman Old Style" pitchFamily="18" charset="0"/>
              </a:rPr>
              <a:t>постфиком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821577"/>
            <a:ext cx="65314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9. Неопределенная форма глагола с основой на </a:t>
            </a:r>
            <a:r>
              <a:rPr lang="ru-RU" sz="3600" i="1" dirty="0" smtClean="0">
                <a:latin typeface="Bookman Old Style" pitchFamily="18" charset="0"/>
              </a:rPr>
              <a:t>–</a:t>
            </a:r>
            <a:r>
              <a:rPr lang="ru-RU" sz="3600" i="1" dirty="0" err="1" smtClean="0">
                <a:latin typeface="Bookman Old Style" pitchFamily="18" charset="0"/>
              </a:rPr>
              <a:t>чь</a:t>
            </a:r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имеет нулевое окончание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39" y="4558937"/>
            <a:ext cx="6988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10. </a:t>
            </a:r>
            <a:r>
              <a:rPr lang="ru-RU" sz="3600" i="1" dirty="0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с глаголами пишется слитно, исключение составляют слова, которые с </a:t>
            </a:r>
            <a:r>
              <a:rPr lang="ru-RU" sz="3600" i="1" dirty="0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употребляются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591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1. Глагол – часть речи, которая обозначает действие предмета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821577"/>
            <a:ext cx="6531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2. Глаголы изменяются по временам, числам, падежам, лицам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258491"/>
            <a:ext cx="5799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3. Глаголы в предложении обычно бывают сказуемыми.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217" y="5225143"/>
            <a:ext cx="5630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4. Глаголы согласуются с прилагательными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7" name="Picture 3" descr="C:\Users\Гузель\Desktop\6794168-3d-personas-pequenas-con-un-simbolo-negativo-imagen-3d-fondo-blanco-aisl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544" y="5212080"/>
            <a:ext cx="1089084" cy="1089084"/>
          </a:xfrm>
          <a:prstGeom prst="rect">
            <a:avLst/>
          </a:prstGeom>
          <a:noFill/>
        </p:spPr>
      </p:pic>
      <p:pic>
        <p:nvPicPr>
          <p:cNvPr id="13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276" y="1511905"/>
            <a:ext cx="1190625" cy="1190625"/>
          </a:xfrm>
          <a:prstGeom prst="rect">
            <a:avLst/>
          </a:prstGeom>
          <a:noFill/>
        </p:spPr>
      </p:pic>
      <p:pic>
        <p:nvPicPr>
          <p:cNvPr id="15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295" y="3931224"/>
            <a:ext cx="1190625" cy="1190625"/>
          </a:xfrm>
          <a:prstGeom prst="rect">
            <a:avLst/>
          </a:prstGeom>
          <a:noFill/>
        </p:spPr>
      </p:pic>
      <p:pic>
        <p:nvPicPr>
          <p:cNvPr id="17" name="Picture 3" descr="C:\Users\Гузель\Desktop\6794168-3d-personas-pequenas-con-un-simbolo-negativo-imagen-3d-fondo-blanco-aisl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81" y="2834639"/>
            <a:ext cx="1058605" cy="1058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6426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5. В неопределенной форме после буквы </a:t>
            </a:r>
            <a:r>
              <a:rPr lang="ru-RU" sz="3600" i="1" dirty="0" smtClean="0">
                <a:latin typeface="Bookman Old Style" pitchFamily="18" charset="0"/>
              </a:rPr>
              <a:t>Ч </a:t>
            </a:r>
            <a:r>
              <a:rPr lang="ru-RU" sz="2800" dirty="0" smtClean="0">
                <a:latin typeface="Bookman Old Style" pitchFamily="18" charset="0"/>
              </a:rPr>
              <a:t>пишется твердый знак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664823"/>
            <a:ext cx="6531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6. Правописание </a:t>
            </a:r>
            <a:r>
              <a:rPr lang="ru-RU" sz="3600" dirty="0" smtClean="0">
                <a:latin typeface="Bookman Old Style" pitchFamily="18" charset="0"/>
              </a:rPr>
              <a:t>–</a:t>
            </a:r>
            <a:r>
              <a:rPr lang="ru-RU" sz="3600" i="1" dirty="0" err="1" smtClean="0">
                <a:latin typeface="Bookman Old Style" pitchFamily="18" charset="0"/>
              </a:rPr>
              <a:t>тся</a:t>
            </a:r>
            <a:r>
              <a:rPr lang="ru-RU" sz="3600" dirty="0" smtClean="0">
                <a:latin typeface="Bookman Old Style" pitchFamily="18" charset="0"/>
              </a:rPr>
              <a:t> и –</a:t>
            </a:r>
            <a:r>
              <a:rPr lang="ru-RU" sz="3600" i="1" dirty="0" err="1" smtClean="0">
                <a:latin typeface="Bookman Old Style" pitchFamily="18" charset="0"/>
              </a:rPr>
              <a:t>ться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в глаголах зависит от вопросов что делает? что сделает? что делать? что сделать?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741817"/>
            <a:ext cx="65183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7. В глаголах неопределенной</a:t>
            </a:r>
          </a:p>
          <a:p>
            <a:r>
              <a:rPr lang="ru-RU" sz="2800" dirty="0" smtClean="0">
                <a:latin typeface="Bookman Old Style" pitchFamily="18" charset="0"/>
              </a:rPr>
              <a:t>формы </a:t>
            </a:r>
            <a:r>
              <a:rPr lang="ru-RU" sz="3600" i="1" dirty="0" smtClean="0">
                <a:latin typeface="Bookman Old Style" pitchFamily="18" charset="0"/>
              </a:rPr>
              <a:t>– </a:t>
            </a:r>
            <a:r>
              <a:rPr lang="ru-RU" sz="3600" i="1" dirty="0" err="1" smtClean="0">
                <a:latin typeface="Bookman Old Style" pitchFamily="18" charset="0"/>
              </a:rPr>
              <a:t>ть</a:t>
            </a:r>
            <a:r>
              <a:rPr lang="ru-RU" sz="3600" i="1" dirty="0" smtClean="0">
                <a:latin typeface="Bookman Old Style" pitchFamily="18" charset="0"/>
              </a:rPr>
              <a:t>, – </a:t>
            </a:r>
            <a:r>
              <a:rPr lang="ru-RU" sz="3600" i="1" dirty="0" err="1" smtClean="0">
                <a:latin typeface="Bookman Old Style" pitchFamily="18" charset="0"/>
              </a:rPr>
              <a:t>ти</a:t>
            </a:r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является окончанием. 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135" y="3314707"/>
            <a:ext cx="1190625" cy="1190625"/>
          </a:xfrm>
          <a:prstGeom prst="rect">
            <a:avLst/>
          </a:prstGeom>
          <a:noFill/>
        </p:spPr>
      </p:pic>
      <p:pic>
        <p:nvPicPr>
          <p:cNvPr id="1027" name="Picture 3" descr="C:\Users\Гузель\Desktop\6794168-3d-personas-pequenas-con-un-simbolo-negativo-imagen-3d-fondo-blanco-aisl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372" y="1685108"/>
            <a:ext cx="1052967" cy="1052967"/>
          </a:xfrm>
          <a:prstGeom prst="rect">
            <a:avLst/>
          </a:prstGeom>
          <a:noFill/>
        </p:spPr>
      </p:pic>
      <p:pic>
        <p:nvPicPr>
          <p:cNvPr id="12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48" y="4760329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697" y="849086"/>
            <a:ext cx="709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138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8984" y="4454433"/>
            <a:ext cx="658368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8360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Bookman Old Style" pitchFamily="18" charset="0"/>
              </a:rPr>
              <a:t>Верные-неверные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утверждения»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1593669"/>
            <a:ext cx="642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8. В возвратных глаголах </a:t>
            </a:r>
            <a:r>
              <a:rPr lang="ru-RU" sz="3200" i="1" dirty="0" smtClean="0">
                <a:latin typeface="Bookman Old Style" pitchFamily="18" charset="0"/>
              </a:rPr>
              <a:t>–</a:t>
            </a:r>
            <a:r>
              <a:rPr lang="ru-RU" sz="3200" i="1" dirty="0" err="1" smtClean="0">
                <a:latin typeface="Bookman Old Style" pitchFamily="18" charset="0"/>
              </a:rPr>
              <a:t>ся</a:t>
            </a:r>
            <a:r>
              <a:rPr lang="ru-RU" sz="3200" i="1" dirty="0" smtClean="0">
                <a:latin typeface="Bookman Old Style" pitchFamily="18" charset="0"/>
              </a:rPr>
              <a:t> (-</a:t>
            </a:r>
            <a:r>
              <a:rPr lang="ru-RU" sz="3200" i="1" dirty="0" err="1" smtClean="0">
                <a:latin typeface="Bookman Old Style" pitchFamily="18" charset="0"/>
              </a:rPr>
              <a:t>сь</a:t>
            </a:r>
            <a:r>
              <a:rPr lang="ru-RU" sz="3200" i="1" dirty="0" smtClean="0">
                <a:latin typeface="Bookman Old Style" pitchFamily="18" charset="0"/>
              </a:rPr>
              <a:t>) </a:t>
            </a:r>
            <a:r>
              <a:rPr lang="ru-RU" sz="2800" dirty="0" smtClean="0">
                <a:latin typeface="Bookman Old Style" pitchFamily="18" charset="0"/>
              </a:rPr>
              <a:t>является </a:t>
            </a:r>
            <a:r>
              <a:rPr lang="ru-RU" sz="2800" dirty="0" err="1" smtClean="0">
                <a:latin typeface="Bookman Old Style" pitchFamily="18" charset="0"/>
              </a:rPr>
              <a:t>постфиком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4" y="2821577"/>
            <a:ext cx="65314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9. Неопределенная форма глагола с основой на </a:t>
            </a:r>
            <a:r>
              <a:rPr lang="ru-RU" sz="3600" i="1" dirty="0" smtClean="0">
                <a:latin typeface="Bookman Old Style" pitchFamily="18" charset="0"/>
              </a:rPr>
              <a:t>–</a:t>
            </a:r>
            <a:r>
              <a:rPr lang="ru-RU" sz="3600" i="1" dirty="0" err="1" smtClean="0">
                <a:latin typeface="Bookman Old Style" pitchFamily="18" charset="0"/>
              </a:rPr>
              <a:t>чь</a:t>
            </a:r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имеет нулевое окончание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39" y="4558937"/>
            <a:ext cx="6988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10. </a:t>
            </a:r>
            <a:r>
              <a:rPr lang="ru-RU" sz="3600" i="1" dirty="0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с глаголами пишется слитно, исключение составляют слова, которые с </a:t>
            </a:r>
            <a:r>
              <a:rPr lang="ru-RU" sz="3600" i="1" dirty="0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не</a:t>
            </a:r>
            <a:r>
              <a:rPr lang="ru-RU" sz="2800" dirty="0" smtClean="0">
                <a:latin typeface="Bookman Old Style" pitchFamily="18" charset="0"/>
              </a:rPr>
              <a:t> употребляются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545" y="1588105"/>
            <a:ext cx="1190625" cy="1190625"/>
          </a:xfrm>
          <a:prstGeom prst="rect">
            <a:avLst/>
          </a:prstGeom>
          <a:noFill/>
        </p:spPr>
      </p:pic>
      <p:pic>
        <p:nvPicPr>
          <p:cNvPr id="1027" name="Picture 3" descr="C:\Users\Гузель\Desktop\6794168-3d-personas-pequenas-con-un-simbolo-negativo-imagen-3d-fondo-blanco-aisl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949" y="5158934"/>
            <a:ext cx="1195250" cy="1195250"/>
          </a:xfrm>
          <a:prstGeom prst="rect">
            <a:avLst/>
          </a:prstGeom>
          <a:noFill/>
        </p:spPr>
      </p:pic>
      <p:pic>
        <p:nvPicPr>
          <p:cNvPr id="12" name="Picture 2" descr="C:\Users\Гузель\Desktop\galoch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345" y="305831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1637</Words>
  <Application>Microsoft Office PowerPoint</Application>
  <PresentationFormat>Экран (4:3)</PresentationFormat>
  <Paragraphs>545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Iljas</cp:lastModifiedBy>
  <cp:revision>105</cp:revision>
  <dcterms:created xsi:type="dcterms:W3CDTF">2013-11-19T05:52:05Z</dcterms:created>
  <dcterms:modified xsi:type="dcterms:W3CDTF">2016-09-20T16:44:22Z</dcterms:modified>
</cp:coreProperties>
</file>